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 id="257" r:id="rId8"/>
  </p:sldIdLst>
  <p:sldSz cy="10058400" cx="7772400"/>
  <p:notesSz cx="6858000" cy="9144000"/>
  <p:embeddedFontLst>
    <p:embeddedFont>
      <p:font typeface="Google Sans SemiBold"/>
      <p:regular r:id="rId9"/>
      <p:bold r:id="rId10"/>
      <p:italic r:id="rId11"/>
      <p:boldItalic r:id="rId12"/>
    </p:embeddedFont>
    <p:embeddedFont>
      <p:font typeface="Roboto"/>
      <p:regular r:id="rId13"/>
      <p:bold r:id="rId14"/>
      <p:italic r:id="rId15"/>
      <p:boldItalic r:id="rId16"/>
    </p:embeddedFont>
    <p:embeddedFont>
      <p:font typeface="PT Sans Narrow"/>
      <p:regular r:id="rId17"/>
      <p:bold r:id="rId18"/>
    </p:embeddedFont>
    <p:embeddedFont>
      <p:font typeface="Lato"/>
      <p:regular r:id="rId19"/>
      <p:bold r:id="rId20"/>
      <p:italic r:id="rId21"/>
      <p:boldItalic r:id="rId22"/>
    </p:embeddedFont>
    <p:embeddedFont>
      <p:font typeface="Google Sans"/>
      <p:regular r:id="rId23"/>
      <p:bold r:id="rId24"/>
      <p:italic r:id="rId25"/>
      <p:boldItalic r:id="rId26"/>
    </p:embeddedFont>
    <p:embeddedFont>
      <p:font typeface="Work Sans"/>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22" Type="http://schemas.openxmlformats.org/officeDocument/2006/relationships/font" Target="fonts/Lato-boldItalic.fntdata"/><Relationship Id="rId21" Type="http://schemas.openxmlformats.org/officeDocument/2006/relationships/font" Target="fonts/Lato-italic.fntdata"/><Relationship Id="rId24" Type="http://schemas.openxmlformats.org/officeDocument/2006/relationships/font" Target="fonts/GoogleSans-bold.fntdata"/><Relationship Id="rId23" Type="http://schemas.openxmlformats.org/officeDocument/2006/relationships/font" Target="fonts/GoogleSans-regular.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regular.fntdata"/><Relationship Id="rId26" Type="http://schemas.openxmlformats.org/officeDocument/2006/relationships/font" Target="fonts/GoogleSans-boldItalic.fntdata"/><Relationship Id="rId25" Type="http://schemas.openxmlformats.org/officeDocument/2006/relationships/font" Target="fonts/GoogleSans-italic.fntdata"/><Relationship Id="rId28" Type="http://schemas.openxmlformats.org/officeDocument/2006/relationships/font" Target="fonts/WorkSans-bold.fntdata"/><Relationship Id="rId27" Type="http://schemas.openxmlformats.org/officeDocument/2006/relationships/font" Target="fonts/WorkSans-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italic.fntdata"/><Relationship Id="rId7" Type="http://schemas.openxmlformats.org/officeDocument/2006/relationships/slide" Target="slides/slide1.xml"/><Relationship Id="rId8" Type="http://schemas.openxmlformats.org/officeDocument/2006/relationships/slide" Target="slides/slide2.xml"/><Relationship Id="rId30" Type="http://schemas.openxmlformats.org/officeDocument/2006/relationships/font" Target="fonts/WorkSans-boldItalic.fntdata"/><Relationship Id="rId11" Type="http://schemas.openxmlformats.org/officeDocument/2006/relationships/font" Target="fonts/GoogleSansSemiBold-italic.fntdata"/><Relationship Id="rId10" Type="http://schemas.openxmlformats.org/officeDocument/2006/relationships/font" Target="fonts/GoogleSansSemiBold-bold.fntdata"/><Relationship Id="rId13" Type="http://schemas.openxmlformats.org/officeDocument/2006/relationships/font" Target="fonts/Roboto-regular.fntdata"/><Relationship Id="rId12" Type="http://schemas.openxmlformats.org/officeDocument/2006/relationships/font" Target="fonts/GoogleSansSemiBold-boldItalic.fntdata"/><Relationship Id="rId15" Type="http://schemas.openxmlformats.org/officeDocument/2006/relationships/font" Target="fonts/Roboto-italic.fntdata"/><Relationship Id="rId14" Type="http://schemas.openxmlformats.org/officeDocument/2006/relationships/font" Target="fonts/Roboto-bold.fntdata"/><Relationship Id="rId17" Type="http://schemas.openxmlformats.org/officeDocument/2006/relationships/font" Target="fonts/PTSansNarrow-regular.fntdata"/><Relationship Id="rId16" Type="http://schemas.openxmlformats.org/officeDocument/2006/relationships/font" Target="fonts/Roboto-boldItalic.fntdata"/><Relationship Id="rId19" Type="http://schemas.openxmlformats.org/officeDocument/2006/relationships/font" Target="fonts/Lato-regular.fntdata"/><Relationship Id="rId18" Type="http://schemas.openxmlformats.org/officeDocument/2006/relationships/font" Target="fonts/PTSansNarrow-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11: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1e3a6309cc6_3_338: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1e3a6309cc6_3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16"/>
          <p:cNvSpPr txBox="1"/>
          <p:nvPr/>
        </p:nvSpPr>
        <p:spPr>
          <a:xfrm>
            <a:off x="428625" y="4256675"/>
            <a:ext cx="7077000" cy="1031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400">
                <a:latin typeface="Google Sans"/>
                <a:ea typeface="Google Sans"/>
                <a:cs typeface="Google Sans"/>
                <a:sym typeface="Google Sans"/>
              </a:rPr>
              <a:t>Executive summary </a:t>
            </a:r>
            <a:endParaRPr b="1" sz="3400">
              <a:latin typeface="Google Sans"/>
              <a:ea typeface="Google Sans"/>
              <a:cs typeface="Google Sans"/>
              <a:sym typeface="Google Sans"/>
            </a:endParaRPr>
          </a:p>
          <a:p>
            <a:pPr indent="0" lvl="0" marL="0" rtl="0" algn="ctr">
              <a:spcBef>
                <a:spcPts val="0"/>
              </a:spcBef>
              <a:spcAft>
                <a:spcPts val="0"/>
              </a:spcAft>
              <a:buClr>
                <a:schemeClr val="dk1"/>
              </a:buClr>
              <a:buSzPts val="1100"/>
              <a:buFont typeface="Arial"/>
              <a:buNone/>
            </a:pPr>
            <a:r>
              <a:rPr lang="en" sz="2100">
                <a:solidFill>
                  <a:schemeClr val="dk1"/>
                </a:solidFill>
                <a:latin typeface="Google Sans SemiBold"/>
                <a:ea typeface="Google Sans SemiBold"/>
                <a:cs typeface="Google Sans SemiBold"/>
                <a:sym typeface="Google Sans SemiBold"/>
              </a:rPr>
              <a:t>Exploratory Data Analysis of New York City TLC Data</a:t>
            </a:r>
            <a:endParaRPr b="1" sz="3400">
              <a:latin typeface="Google Sans"/>
              <a:ea typeface="Google Sans"/>
              <a:cs typeface="Google Sans"/>
              <a:sym typeface="Google Sans"/>
            </a:endParaRPr>
          </a:p>
        </p:txBody>
      </p:sp>
      <p:sp>
        <p:nvSpPr>
          <p:cNvPr id="415" name="Google Shape;415;p16"/>
          <p:cNvSpPr txBox="1"/>
          <p:nvPr/>
        </p:nvSpPr>
        <p:spPr>
          <a:xfrm>
            <a:off x="428625" y="4866275"/>
            <a:ext cx="7077000" cy="511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sz="2100">
              <a:latin typeface="Google Sans"/>
              <a:ea typeface="Google Sans"/>
              <a:cs typeface="Google Sans"/>
              <a:sym typeface="Google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17"/>
          <p:cNvSpPr txBox="1"/>
          <p:nvPr/>
        </p:nvSpPr>
        <p:spPr>
          <a:xfrm>
            <a:off x="4467025" y="6764100"/>
            <a:ext cx="30069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pic>
        <p:nvPicPr>
          <p:cNvPr id="421" name="Google Shape;421;p17"/>
          <p:cNvPicPr preferRelativeResize="0"/>
          <p:nvPr>
            <p:ph idx="2" type="pic"/>
          </p:nvPr>
        </p:nvPicPr>
        <p:blipFill rotWithShape="1">
          <a:blip r:embed="rId3">
            <a:alphaModFix/>
          </a:blip>
          <a:srcRect b="4008" l="25086" r="16134" t="17232"/>
          <a:stretch/>
        </p:blipFill>
        <p:spPr>
          <a:xfrm>
            <a:off x="3005725" y="4697325"/>
            <a:ext cx="4590052" cy="3404525"/>
          </a:xfrm>
          <a:prstGeom prst="rect">
            <a:avLst/>
          </a:prstGeom>
        </p:spPr>
      </p:pic>
      <p:grpSp>
        <p:nvGrpSpPr>
          <p:cNvPr id="422" name="Google Shape;422;p17"/>
          <p:cNvGrpSpPr/>
          <p:nvPr/>
        </p:nvGrpSpPr>
        <p:grpSpPr>
          <a:xfrm>
            <a:off x="188700" y="665125"/>
            <a:ext cx="5190000" cy="771300"/>
            <a:chOff x="188700" y="665125"/>
            <a:chExt cx="5190000" cy="771300"/>
          </a:xfrm>
        </p:grpSpPr>
        <p:sp>
          <p:nvSpPr>
            <p:cNvPr id="423" name="Google Shape;423;p17"/>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700">
                  <a:solidFill>
                    <a:schemeClr val="dk1"/>
                  </a:solidFill>
                  <a:latin typeface="PT Sans Narrow"/>
                  <a:ea typeface="PT Sans Narrow"/>
                  <a:cs typeface="PT Sans Narrow"/>
                  <a:sym typeface="PT Sans Narrow"/>
                </a:rPr>
                <a:t>Executive summary report</a:t>
              </a:r>
              <a:endParaRPr sz="2400">
                <a:solidFill>
                  <a:srgbClr val="000000"/>
                </a:solidFill>
                <a:latin typeface="Google Sans SemiBold"/>
                <a:ea typeface="Google Sans SemiBold"/>
                <a:cs typeface="Google Sans SemiBold"/>
                <a:sym typeface="Google Sans SemiBold"/>
              </a:endParaRPr>
            </a:p>
          </p:txBody>
        </p:sp>
        <p:sp>
          <p:nvSpPr>
            <p:cNvPr id="424" name="Google Shape;424;p17"/>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PT Sans Narrow"/>
                  <a:ea typeface="PT Sans Narrow"/>
                  <a:cs typeface="PT Sans Narrow"/>
                  <a:sym typeface="PT Sans Narrow"/>
                </a:rPr>
                <a:t>Commission Prepared by </a:t>
              </a:r>
              <a:r>
                <a:rPr b="1" lang="en" sz="1200">
                  <a:solidFill>
                    <a:schemeClr val="dk1"/>
                  </a:solidFill>
                  <a:latin typeface="PT Sans Narrow"/>
                  <a:ea typeface="PT Sans Narrow"/>
                  <a:cs typeface="PT Sans Narrow"/>
                  <a:sym typeface="PT Sans Narrow"/>
                </a:rPr>
                <a:t>Automatidata</a:t>
              </a:r>
              <a:endParaRPr>
                <a:solidFill>
                  <a:srgbClr val="000000"/>
                </a:solidFill>
                <a:latin typeface="Roboto"/>
                <a:ea typeface="Roboto"/>
                <a:cs typeface="Roboto"/>
                <a:sym typeface="Roboto"/>
              </a:endParaRPr>
            </a:p>
          </p:txBody>
        </p:sp>
      </p:grpSp>
      <p:sp>
        <p:nvSpPr>
          <p:cNvPr id="425" name="Google Shape;425;p17"/>
          <p:cNvSpPr txBox="1"/>
          <p:nvPr/>
        </p:nvSpPr>
        <p:spPr>
          <a:xfrm>
            <a:off x="2399300" y="1483150"/>
            <a:ext cx="5286300" cy="704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000">
                <a:solidFill>
                  <a:schemeClr val="accent2"/>
                </a:solidFill>
                <a:latin typeface="Google Sans"/>
                <a:ea typeface="Google Sans"/>
                <a:cs typeface="Google Sans"/>
                <a:sym typeface="Google Sans"/>
              </a:rPr>
              <a:t>The NYC Taxi &amp; Limousine Commission has contracted with Automatidata to build a regression model that predicts taxi cab ride fares. In this part of the project, the data needs to be analyzed, explored, cleaned and structured prior to any modeling.</a:t>
            </a:r>
            <a:endParaRPr sz="1000">
              <a:latin typeface="Google Sans"/>
              <a:ea typeface="Google Sans"/>
              <a:cs typeface="Google Sans"/>
              <a:sym typeface="Google Sans"/>
            </a:endParaRPr>
          </a:p>
        </p:txBody>
      </p:sp>
      <p:sp>
        <p:nvSpPr>
          <p:cNvPr id="426" name="Google Shape;426;p17"/>
          <p:cNvSpPr txBox="1"/>
          <p:nvPr/>
        </p:nvSpPr>
        <p:spPr>
          <a:xfrm>
            <a:off x="2423150" y="2187250"/>
            <a:ext cx="5238600" cy="1339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000">
                <a:solidFill>
                  <a:schemeClr val="accent2"/>
                </a:solidFill>
                <a:latin typeface="Google Sans"/>
                <a:ea typeface="Google Sans"/>
                <a:cs typeface="Google Sans"/>
                <a:sym typeface="Google Sans"/>
              </a:rPr>
              <a:t>After running initial exploratory data analysis (EDA) on a sample of the data provided by New York City TLC, it is clear that some of the data will prove an obstacle for accurate ride fare prediction. Namely, trips that have a total cost entered, but a total distance of “0.” At this point, my analysis indicates these to be anomalies or outliers that need to be factored into the algorithm or removed completely.</a:t>
            </a:r>
            <a:endParaRPr sz="1000">
              <a:latin typeface="Google Sans"/>
              <a:ea typeface="Google Sans"/>
              <a:cs typeface="Google Sans"/>
              <a:sym typeface="Google Sans"/>
            </a:endParaRPr>
          </a:p>
        </p:txBody>
      </p:sp>
      <p:sp>
        <p:nvSpPr>
          <p:cNvPr id="427" name="Google Shape;427;p17"/>
          <p:cNvSpPr txBox="1"/>
          <p:nvPr/>
        </p:nvSpPr>
        <p:spPr>
          <a:xfrm>
            <a:off x="2399300" y="3612175"/>
            <a:ext cx="5286300" cy="415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000">
                <a:solidFill>
                  <a:schemeClr val="accent2"/>
                </a:solidFill>
                <a:latin typeface="Google Sans"/>
                <a:ea typeface="Google Sans"/>
                <a:cs typeface="Google Sans"/>
                <a:sym typeface="Google Sans"/>
              </a:rPr>
              <a:t>After analysis, I recommend removing outliers with a total distanced recorded of 0. </a:t>
            </a:r>
            <a:endParaRPr sz="900">
              <a:latin typeface="Google Sans"/>
              <a:ea typeface="Google Sans"/>
              <a:cs typeface="Google Sans"/>
              <a:sym typeface="Google Sans"/>
            </a:endParaRPr>
          </a:p>
        </p:txBody>
      </p:sp>
      <p:sp>
        <p:nvSpPr>
          <p:cNvPr id="428" name="Google Shape;428;p17"/>
          <p:cNvSpPr txBox="1"/>
          <p:nvPr/>
        </p:nvSpPr>
        <p:spPr>
          <a:xfrm>
            <a:off x="0" y="5164331"/>
            <a:ext cx="2962200" cy="1800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000">
                <a:solidFill>
                  <a:schemeClr val="dk1"/>
                </a:solidFill>
                <a:latin typeface="Google Sans"/>
                <a:ea typeface="Google Sans"/>
                <a:cs typeface="Google Sans"/>
                <a:sym typeface="Google Sans"/>
              </a:rPr>
              <a:t>As a result of the conducted exploratory data analysis, the Automatidata data team considered trip distance and total amount as key variables to depict a taxi cab ride. The provided scatter plot shows the relationship between the two variables. This scatter plot was created in Tableau to enhance the provided visualization.</a:t>
            </a:r>
            <a:endParaRPr sz="1000"/>
          </a:p>
        </p:txBody>
      </p:sp>
      <p:sp>
        <p:nvSpPr>
          <p:cNvPr id="429" name="Google Shape;429;p17"/>
          <p:cNvSpPr txBox="1"/>
          <p:nvPr/>
        </p:nvSpPr>
        <p:spPr>
          <a:xfrm>
            <a:off x="1904925" y="8101850"/>
            <a:ext cx="5780700" cy="18681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1000"/>
              </a:spcBef>
              <a:spcAft>
                <a:spcPts val="0"/>
              </a:spcAft>
              <a:buClr>
                <a:schemeClr val="accent2"/>
              </a:buClr>
              <a:buSzPts val="1100"/>
              <a:buFont typeface="Google Sans"/>
              <a:buChar char="●"/>
            </a:pPr>
            <a:r>
              <a:rPr b="1" lang="en" sz="1100">
                <a:solidFill>
                  <a:schemeClr val="accent2"/>
                </a:solidFill>
                <a:latin typeface="Google Sans"/>
                <a:ea typeface="Google Sans"/>
                <a:cs typeface="Google Sans"/>
                <a:sym typeface="Google Sans"/>
              </a:rPr>
              <a:t>Determine any unusual data points that could pose a problem for future analysis in predicting trip fares.</a:t>
            </a:r>
            <a:endParaRPr b="1" sz="1100">
              <a:solidFill>
                <a:schemeClr val="accent2"/>
              </a:solidFill>
              <a:latin typeface="Google Sans"/>
              <a:ea typeface="Google Sans"/>
              <a:cs typeface="Google Sans"/>
              <a:sym typeface="Google Sans"/>
            </a:endParaRPr>
          </a:p>
          <a:p>
            <a:pPr indent="-298450" lvl="1" marL="914400" rtl="0" algn="l">
              <a:lnSpc>
                <a:spcPct val="115000"/>
              </a:lnSpc>
              <a:spcBef>
                <a:spcPts val="0"/>
              </a:spcBef>
              <a:spcAft>
                <a:spcPts val="0"/>
              </a:spcAft>
              <a:buClr>
                <a:schemeClr val="accent2"/>
              </a:buClr>
              <a:buSzPts val="1100"/>
              <a:buFont typeface="Google Sans"/>
              <a:buChar char="○"/>
            </a:pPr>
            <a:r>
              <a:rPr b="1" lang="en" sz="1100">
                <a:solidFill>
                  <a:schemeClr val="accent2"/>
                </a:solidFill>
                <a:latin typeface="Google Sans"/>
                <a:ea typeface="Google Sans"/>
                <a:cs typeface="Google Sans"/>
                <a:sym typeface="Google Sans"/>
              </a:rPr>
              <a:t>For example, locations that have longer durations.</a:t>
            </a:r>
            <a:endParaRPr b="1" sz="1100">
              <a:solidFill>
                <a:schemeClr val="accent2"/>
              </a:solidFill>
              <a:latin typeface="Google Sans"/>
              <a:ea typeface="Google Sans"/>
              <a:cs typeface="Google Sans"/>
              <a:sym typeface="Google Sans"/>
            </a:endParaRPr>
          </a:p>
          <a:p>
            <a:pPr indent="-298450" lvl="0" marL="457200" rtl="0" algn="l">
              <a:lnSpc>
                <a:spcPct val="115000"/>
              </a:lnSpc>
              <a:spcBef>
                <a:spcPts val="1000"/>
              </a:spcBef>
              <a:spcAft>
                <a:spcPts val="0"/>
              </a:spcAft>
              <a:buClr>
                <a:schemeClr val="accent2"/>
              </a:buClr>
              <a:buSzPts val="1100"/>
              <a:buFont typeface="Google Sans"/>
              <a:buChar char="●"/>
            </a:pPr>
            <a:r>
              <a:rPr b="1" lang="en" sz="1100">
                <a:solidFill>
                  <a:schemeClr val="accent2"/>
                </a:solidFill>
                <a:latin typeface="Google Sans"/>
                <a:ea typeface="Google Sans"/>
                <a:cs typeface="Google Sans"/>
                <a:sym typeface="Google Sans"/>
              </a:rPr>
              <a:t>Determine the variables that have the largest impact on trip fares.</a:t>
            </a:r>
            <a:endParaRPr b="1" sz="1100">
              <a:solidFill>
                <a:schemeClr val="accent2"/>
              </a:solidFill>
              <a:latin typeface="Google Sans"/>
              <a:ea typeface="Google Sans"/>
              <a:cs typeface="Google Sans"/>
              <a:sym typeface="Google Sans"/>
            </a:endParaRPr>
          </a:p>
          <a:p>
            <a:pPr indent="-298450" lvl="0" marL="457200" rtl="0" algn="l">
              <a:lnSpc>
                <a:spcPct val="115000"/>
              </a:lnSpc>
              <a:spcBef>
                <a:spcPts val="1000"/>
              </a:spcBef>
              <a:spcAft>
                <a:spcPts val="1000"/>
              </a:spcAft>
              <a:buClr>
                <a:schemeClr val="accent2"/>
              </a:buClr>
              <a:buSzPts val="1100"/>
              <a:buFont typeface="Google Sans"/>
              <a:buChar char="●"/>
            </a:pPr>
            <a:r>
              <a:rPr b="1" lang="en" sz="1100">
                <a:solidFill>
                  <a:schemeClr val="accent2"/>
                </a:solidFill>
                <a:latin typeface="Google Sans"/>
                <a:ea typeface="Google Sans"/>
                <a:cs typeface="Google Sans"/>
                <a:sym typeface="Google Sans"/>
              </a:rPr>
              <a:t>Filter down to consider the most relevant variables for running regression, statistical analysis, and parameter tuning.</a:t>
            </a:r>
            <a:endParaRPr b="1"/>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